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2EB97-A9C2-4027-897F-320BDB5D8DA4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13348D-8369-46F9-A692-1586B98518B8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инвариантная 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А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</a:t>
          </a:r>
          <a:endParaRPr lang="ru-RU" sz="1800" dirty="0">
            <a:solidFill>
              <a:srgbClr val="C00000"/>
            </a:solidFill>
          </a:endParaRPr>
        </a:p>
      </dgm:t>
    </dgm:pt>
    <dgm:pt modelId="{21C31CFC-A203-4998-8F1A-79F511C88174}" type="parTrans" cxnId="{03CEE736-F541-4495-8B00-2647E04181DB}">
      <dgm:prSet/>
      <dgm:spPr/>
      <dgm:t>
        <a:bodyPr/>
        <a:lstStyle/>
        <a:p>
          <a:endParaRPr lang="ru-RU"/>
        </a:p>
      </dgm:t>
    </dgm:pt>
    <dgm:pt modelId="{F66DED40-B6D7-4DF7-805F-BB731343ED2E}" type="sibTrans" cxnId="{03CEE736-F541-4495-8B00-2647E04181DB}">
      <dgm:prSet/>
      <dgm:spPr/>
      <dgm:t>
        <a:bodyPr/>
        <a:lstStyle/>
        <a:p>
          <a:endParaRPr lang="ru-RU"/>
        </a:p>
      </dgm:t>
    </dgm:pt>
    <dgm:pt modelId="{08393821-E73D-45EE-8533-5BF7F40A73ED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Б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 </a:t>
          </a:r>
          <a:endParaRPr lang="ru-RU" sz="1800" dirty="0">
            <a:solidFill>
              <a:srgbClr val="C00000"/>
            </a:solidFill>
          </a:endParaRPr>
        </a:p>
      </dgm:t>
    </dgm:pt>
    <dgm:pt modelId="{097D4A0E-4C07-4254-BD51-7AA9CC299E56}" type="parTrans" cxnId="{67011CB4-1405-45EA-877D-99130C9021EE}">
      <dgm:prSet/>
      <dgm:spPr/>
      <dgm:t>
        <a:bodyPr/>
        <a:lstStyle/>
        <a:p>
          <a:endParaRPr lang="ru-RU"/>
        </a:p>
      </dgm:t>
    </dgm:pt>
    <dgm:pt modelId="{45E4D3AE-A203-4DD2-AB80-F350F3DE0371}" type="sibTrans" cxnId="{67011CB4-1405-45EA-877D-99130C9021EE}">
      <dgm:prSet/>
      <dgm:spPr/>
      <dgm:t>
        <a:bodyPr/>
        <a:lstStyle/>
        <a:p>
          <a:endParaRPr lang="ru-RU"/>
        </a:p>
      </dgm:t>
    </dgm:pt>
    <dgm:pt modelId="{030CD297-84E8-4E49-9ABB-478F32FCB2BF}" type="pres">
      <dgm:prSet presAssocID="{FF42EB97-A9C2-4027-897F-320BDB5D8DA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B4218A-5343-4C99-B81C-DD172993C80D}" type="pres">
      <dgm:prSet presAssocID="{3813348D-8369-46F9-A692-1586B98518B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F5B0F-6C7A-4AFB-AE83-31D9C80B3F25}" type="pres">
      <dgm:prSet presAssocID="{08393821-E73D-45EE-8533-5BF7F40A73ED}" presName="arrow" presStyleLbl="node1" presStyleIdx="1" presStyleCnt="2" custRadScaleRad="97382" custRadScaleInc="-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CEE736-F541-4495-8B00-2647E04181DB}" srcId="{FF42EB97-A9C2-4027-897F-320BDB5D8DA4}" destId="{3813348D-8369-46F9-A692-1586B98518B8}" srcOrd="0" destOrd="0" parTransId="{21C31CFC-A203-4998-8F1A-79F511C88174}" sibTransId="{F66DED40-B6D7-4DF7-805F-BB731343ED2E}"/>
    <dgm:cxn modelId="{34D8BB1F-1253-4708-9444-5D3563ACE706}" type="presOf" srcId="{08393821-E73D-45EE-8533-5BF7F40A73ED}" destId="{0C9F5B0F-6C7A-4AFB-AE83-31D9C80B3F25}" srcOrd="0" destOrd="0" presId="urn:microsoft.com/office/officeart/2005/8/layout/arrow5"/>
    <dgm:cxn modelId="{67011CB4-1405-45EA-877D-99130C9021EE}" srcId="{FF42EB97-A9C2-4027-897F-320BDB5D8DA4}" destId="{08393821-E73D-45EE-8533-5BF7F40A73ED}" srcOrd="1" destOrd="0" parTransId="{097D4A0E-4C07-4254-BD51-7AA9CC299E56}" sibTransId="{45E4D3AE-A203-4DD2-AB80-F350F3DE0371}"/>
    <dgm:cxn modelId="{8E2B700F-1B4D-44BA-A240-50DBCA4CB647}" type="presOf" srcId="{3813348D-8369-46F9-A692-1586B98518B8}" destId="{23B4218A-5343-4C99-B81C-DD172993C80D}" srcOrd="0" destOrd="0" presId="urn:microsoft.com/office/officeart/2005/8/layout/arrow5"/>
    <dgm:cxn modelId="{AEDF3569-5154-4C67-AFF0-7424CEBE89BA}" type="presOf" srcId="{FF42EB97-A9C2-4027-897F-320BDB5D8DA4}" destId="{030CD297-84E8-4E49-9ABB-478F32FCB2BF}" srcOrd="0" destOrd="0" presId="urn:microsoft.com/office/officeart/2005/8/layout/arrow5"/>
    <dgm:cxn modelId="{EDA2EC04-2677-4021-BE76-73B10E5BA078}" type="presParOf" srcId="{030CD297-84E8-4E49-9ABB-478F32FCB2BF}" destId="{23B4218A-5343-4C99-B81C-DD172993C80D}" srcOrd="0" destOrd="0" presId="urn:microsoft.com/office/officeart/2005/8/layout/arrow5"/>
    <dgm:cxn modelId="{9D50A29A-D0CB-4680-A85A-6AD4D592FBA9}" type="presParOf" srcId="{030CD297-84E8-4E49-9ABB-478F32FCB2BF}" destId="{0C9F5B0F-6C7A-4AFB-AE83-31D9C80B3F2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B4218A-5343-4C99-B81C-DD172993C80D}">
      <dsp:nvSpPr>
        <dsp:cNvPr id="0" name=""/>
        <dsp:cNvSpPr/>
      </dsp:nvSpPr>
      <dsp:spPr>
        <a:xfrm rot="16200000">
          <a:off x="1357" y="899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инвариантная 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А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</a:t>
          </a:r>
          <a:endParaRPr lang="ru-RU" sz="1800" kern="1200" dirty="0">
            <a:solidFill>
              <a:srgbClr val="C00000"/>
            </a:solidFill>
          </a:endParaRPr>
        </a:p>
      </dsp:txBody>
      <dsp:txXfrm rot="16200000">
        <a:off x="1357" y="899"/>
        <a:ext cx="2884289" cy="2884289"/>
      </dsp:txXfrm>
    </dsp:sp>
    <dsp:sp modelId="{0C9F5B0F-6C7A-4AFB-AE83-31D9C80B3F25}">
      <dsp:nvSpPr>
        <dsp:cNvPr id="0" name=""/>
        <dsp:cNvSpPr/>
      </dsp:nvSpPr>
      <dsp:spPr>
        <a:xfrm rot="5400000">
          <a:off x="3168346" y="0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Б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 </a:t>
          </a:r>
          <a:endParaRPr lang="ru-RU" sz="1800" kern="1200" dirty="0">
            <a:solidFill>
              <a:srgbClr val="C00000"/>
            </a:solidFill>
          </a:endParaRPr>
        </a:p>
      </dsp:txBody>
      <dsp:txXfrm rot="5400000">
        <a:off x="3168346" y="0"/>
        <a:ext cx="2884289" cy="28842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CAC60-5E5D-4A6A-8347-7820724C9BE5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32A85-F5F4-4531-9C8E-2D49B224AB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86277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 smtClean="0"/>
              <a:t>…</a:t>
            </a:r>
          </a:p>
          <a:p>
            <a:pPr>
              <a:spcBef>
                <a:spcPct val="0"/>
              </a:spcBef>
            </a:pPr>
            <a:r>
              <a:rPr lang="ru-RU" altLang="ru-RU" smtClean="0"/>
              <a:t>Перечисленные условия должны обеспечивать полноценное развитие детей во всех образовательных областях, на фоне их эмоционального благополучия и положительного отношения к миру, к себе и к другим людям</a:t>
            </a: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C97C08-4797-463F-987D-8A1CEB9E8C28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8738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8022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5999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545490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25870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480798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23985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07063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497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6265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2171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7487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1331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29322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1454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9156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4511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5E9E7-A9F0-4F79-82CB-29648C4C0B16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8609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ublication.pravo.gov.ru/Document/View/000120221228004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dou93.edu.yar.ru/svedeniya/obrazovatelnie_standarti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3568" y="2204864"/>
            <a:ext cx="7772400" cy="177958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b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дошкольного образовательного учреждения (ОП ДО)</a:t>
            </a: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575580" y="333377"/>
            <a:ext cx="821192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Слободской филиал муниципального дошкольного образовательного учреждения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«Казачок»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3574893" y="6165850"/>
            <a:ext cx="22132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Х. Слободской 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</a:p>
        </p:txBody>
      </p:sp>
    </p:spTree>
    <p:extLst>
      <p:ext uri="{BB962C8B-B14F-4D97-AF65-F5344CB8AC3E}">
        <p14:creationId xmlns="" xmlns:p14="http://schemas.microsoft.com/office/powerpoint/2010/main" val="20786885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509122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культурным практикам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 игровую, продуктивную, познавательно-исследовательскую, коммуникативную практики, чтение художественной литературы (п.24.19. ФОП ДО)</a:t>
            </a:r>
            <a:endParaRPr lang="ru-RU" sz="1200" dirty="0"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628800"/>
            <a:ext cx="820891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деятельность в ДОУ включает:</a:t>
            </a:r>
            <a:endParaRPr lang="ru-RU" sz="20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процессе организации различных видов детской деятельности;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ходе режимных процессов;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самостоятельную деятельность детей;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семьями детей по реализации образовательной программы ДО (п.24.1. ФОП ДО).</a:t>
            </a:r>
            <a:endParaRPr lang="ru-RU" sz="1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16229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1782617" y="1570181"/>
            <a:ext cx="630843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Региональный компонент «Родники Дона».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8896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1666020" y="260650"/>
            <a:ext cx="6120680" cy="3756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Специфика контингента воспитанников ДОУ </a:t>
            </a:r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xfrm>
            <a:off x="611560" y="736486"/>
            <a:ext cx="8229600" cy="2592288"/>
          </a:xfrm>
        </p:spPr>
        <p:txBody>
          <a:bodyPr rtlCol="0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воспитанников в ДОУ –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31</a:t>
            </a: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групп комбинированной направленности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для детей с тяжелыми нарушениями речи –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alt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воспитанников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с нормативным уровнем развития –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31ч</a:t>
            </a:r>
            <a:r>
              <a:rPr lang="ru-RU" alt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ел</a:t>
            </a:r>
            <a:r>
              <a:rPr lang="ru-RU" alt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(100 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%)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 них: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4чел.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13 % (ранний возраст)    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27 чел.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87 % (дошкольный возраст)</a:t>
            </a: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4410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27584" y="300073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взаимодействия ДОУ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семьями воспитанников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1121" y="1176911"/>
            <a:ext cx="2808312" cy="45211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220072" y="1161857"/>
            <a:ext cx="2808312" cy="44664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3810" y="4709166"/>
            <a:ext cx="3312368" cy="378621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9634" y="5182010"/>
            <a:ext cx="40207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семьи в воспитании, обучении и развитии ребенка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Индивидуально-дифференцированный подход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Возрастосообразность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8018" y="1814174"/>
            <a:ext cx="376591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возраста.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95937" y="1572347"/>
            <a:ext cx="500031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развития ответственного и осознанного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родительства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 базовой основы благополучия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Вовлечение родителей в образовательный процесс.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889331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Grp="1" noChangeArrowheads="1"/>
          </p:cNvSpPr>
          <p:nvPr>
            <p:ph type="title"/>
          </p:nvPr>
        </p:nvSpPr>
        <p:spPr>
          <a:xfrm>
            <a:off x="1619672" y="764704"/>
            <a:ext cx="6399684" cy="57606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</a:rPr>
              <a:t>       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по взаимодействию с родителями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906172" y="1556794"/>
            <a:ext cx="7407275" cy="439261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собрания, конференции, мастер-классы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ДОУ через Управляющий совет; родительский совет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уголки и информационные стенды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Дни открытых дверей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Экскурсии по ДОУ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создании развивающей среды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педагогическом процессе (открытые просмотры, проекты, акции, привлечение родителей к подготовке праздников)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мероприятия с участием воспитанников, педагогов, родителей</a:t>
            </a:r>
          </a:p>
        </p:txBody>
      </p:sp>
    </p:spTree>
    <p:extLst>
      <p:ext uri="{BB962C8B-B14F-4D97-AF65-F5344CB8AC3E}">
        <p14:creationId xmlns="" xmlns:p14="http://schemas.microsoft.com/office/powerpoint/2010/main" val="3391861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0245" y="691481"/>
            <a:ext cx="713056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ФОП ДО,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Плана мероприятий по реализации в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2023-2025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годах Стратегии развития воспитания в Российской Федерации на период до 2025 года.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региональной специфики реализации Стратегии развития воспитания в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Семикаракорском районе. 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отражает интересы и запросы участников образовательных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отношений:</a:t>
            </a:r>
            <a:endParaRPr lang="ru-RU" sz="1200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признавая приоритетную роль его личностного развития на основе возрастных и индивидуальных особенностей, интересов и потребностей;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 (законных представителей) и значимых для ребенка взрослых;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общества.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1236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1162" y="219808"/>
            <a:ext cx="84318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Общая цель воспитания  в ДОУ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-  личностное развитие каждого ребенка с учетом его индивидуальности и создание условий для позитивной социализации  детей на основе традиционных ценностей российского общества, что предполагает: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ценностного отношения к окружающему миру (природному и социокультурному), другим людям, себе;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становление 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первичного опыта деятельности и поведения в соответствии с традиционными ценностями, принятыми в обществе нормами и правилами  (п..29.2.1.1 ФОП ДО</a:t>
            </a: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)</a:t>
            </a:r>
          </a:p>
          <a:p>
            <a:pPr marL="171450" indent="-171450" algn="just">
              <a:spcAft>
                <a:spcPts val="0"/>
              </a:spcAft>
              <a:buFontTx/>
              <a:buChar char="-"/>
            </a:pP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731" y="3046988"/>
            <a:ext cx="8625254" cy="364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Общие задачи воспитания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</a:t>
            </a:r>
            <a:r>
              <a:rPr lang="en-US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 должном и недопустимом: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 к творческому самовыражению и саморазвитию, самовоспитанию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(п.29.2.1.2 ФОП ДО).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3588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4446" y="185080"/>
            <a:ext cx="8528540" cy="6294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Направления </a:t>
            </a:r>
            <a:r>
              <a:rPr lang="ru-RU" b="1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      Патриотическое направление 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286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Духовно-нравственное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Социальное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Познавательное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Физическое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оздоровительное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Трудовое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Эстетическое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</a:rPr>
              <a:t> </a:t>
            </a:r>
            <a:endParaRPr lang="ru-RU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</a:rPr>
              <a:t>Концептуальные положения воспитательной системы ДОУ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комфортных, безопасных условий для  всестороннего развития, воспитания детей, их успешной социализации,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социализации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4642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2641600"/>
            <a:ext cx="53317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publication.pra022122800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vo.gov.ru/Document/View/00012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44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08727" y="3334327"/>
            <a:ext cx="639166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25.11.2022 N 1028</a:t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"Об утверждении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образования"</a:t>
            </a:r>
            <a:b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(Зарегистрировано в Минюсте России 28.12.2022 N 71847)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723C114A-7A46-466A-8139-20EDD58F86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38400" y="0"/>
            <a:ext cx="3916218" cy="243116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831321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53" y="2564904"/>
            <a:ext cx="8353425" cy="33909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</a:p>
          <a:p>
            <a:pPr algn="ctr">
              <a:defRPr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на основе: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 (далее ФОП ДО),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(далее – ФГОС ДО)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нормативных правовых актов, содержащих обязательные требования к условиям организации дошкольного образования, а также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федеральными, региональными, муниципальными и институциональными нормативными документами и локальными нормативными актами: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https://mdou93.edu.yar.ru/svedeniya/obrazovatelnie_standarti.html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9153" y="836714"/>
            <a:ext cx="8424863" cy="132397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</a:p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образовательного учреждения – </a:t>
            </a:r>
          </a:p>
          <a:p>
            <a:pPr algn="ctr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определяющий содержание дошкольного образования в дошкольном образовательном учреждении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32827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424862" cy="530914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выполнение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07.05.2018 № 204 «О национальных целях и стратегических задачах развития Российской Федерации на период до 2024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21.07.2020 № 474 «О национальных целях развития Российской Федерации на период до 2030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02.07.2021 № 400 «О Стратегии национальной безопасности Российской Федерации»,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09.11.2022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</a:p>
        </p:txBody>
      </p:sp>
    </p:spTree>
    <p:extLst>
      <p:ext uri="{BB962C8B-B14F-4D97-AF65-F5344CB8AC3E}">
        <p14:creationId xmlns="" xmlns:p14="http://schemas.microsoft.com/office/powerpoint/2010/main" val="13567996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827" y="1268413"/>
            <a:ext cx="8353425" cy="4862870"/>
          </a:xfrm>
          <a:prstGeom prst="rect">
            <a:avLst/>
          </a:prstGeom>
        </p:spPr>
        <p:txBody>
          <a:bodyPr>
            <a:spAutoFit/>
          </a:bodyPr>
          <a:lstStyle>
            <a:lvl1pPr marL="457200" indent="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реализовать: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и воспитание ребенка дошкольного возраста как гражданина Российской Федерации, 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соответствующем его возрасту  содержании доступными средствами;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ДО), ориентированного на 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 культуру своей семьи, большой и малой Родины;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федерального образовательного пространства воспитания и обучения детей от  рождения до поступления в общеобразовательную организацию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обеспечивающего ребенку и его  родителям (законным представителям) равные, качественные условия ДО, вне зависимости от места  проживания.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29141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387927"/>
            <a:ext cx="8496944" cy="4514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indent="450215" algn="ctr">
              <a:lnSpc>
                <a:spcPct val="107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Цель программы: разностороннее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традиций.</a:t>
            </a: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разработаны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ФГОС ДО (п.1.6. ФГОС ДО), уточнены и расширены в ФОП ДО.</a:t>
            </a:r>
            <a:endParaRPr lang="ru-RU" sz="1100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ctr">
              <a:tabLst>
                <a:tab pos="90170" algn="l"/>
              </a:tabLst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Новые 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(п.14.2. ФОП ДО)</a:t>
            </a:r>
            <a:endParaRPr lang="ru-RU" sz="1100" dirty="0">
              <a:ea typeface="Times New Roman" panose="02020603050405020304" pitchFamily="18" charset="0"/>
            </a:endParaRPr>
          </a:p>
          <a:p>
            <a:r>
              <a:rPr lang="ru-RU" sz="1400" b="1" i="1" u="heavy" dirty="0" smtClean="0">
                <a:latin typeface="Times New Roman" pitchFamily="18" charset="0"/>
                <a:cs typeface="Times New Roman" pitchFamily="18" charset="0"/>
              </a:rPr>
              <a:t>Задачи реализации Программы в части, формируемой участниками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u="heavy" dirty="0" smtClean="0">
                <a:latin typeface="Times New Roman" pitchFamily="18" charset="0"/>
                <a:cs typeface="Times New Roman" pitchFamily="18" charset="0"/>
              </a:rPr>
              <a:t>образовательных отношений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Развитие духовно-нравственной культуры ребенка, формирование ценностных ориентаций средствами традиционной народной культуры родного края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 единых для РФ содержания ДО и планируемых результатов освоения образовательной программы ДО;</a:t>
            </a:r>
            <a:endParaRPr lang="ru-RU" sz="14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приобщение 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lang="ru-RU" sz="14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построение (структурирование) содержания образовательной деятельности на основе учета возрастных и индивидуальных особенностей развития.</a:t>
            </a:r>
            <a:endParaRPr lang="ru-RU" sz="1400" dirty="0">
              <a:ea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723C114A-7A46-466A-8139-20EDD58F86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88145" y="4243038"/>
            <a:ext cx="3738156" cy="24657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235602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2" y="5157790"/>
            <a:ext cx="6913563" cy="646331"/>
          </a:xfrm>
          <a:prstGeom prst="rect">
            <a:avLst/>
          </a:prstGeom>
        </p:spPr>
        <p:txBody>
          <a:bodyPr>
            <a:spAutoFit/>
          </a:bodyPr>
          <a:lstStyle>
            <a:lvl1pPr indent="539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физическое и психическое развитие детей в различных видах деятельности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1475581" y="1785760"/>
          <a:ext cx="6096000" cy="288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32403" y="1052736"/>
            <a:ext cx="1582356" cy="707886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</a:p>
          <a:p>
            <a:pPr algn="ctr"/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</a:t>
            </a:r>
            <a:endParaRPr lang="ru-RU" alt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52419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ОП ДО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317769" y="764706"/>
            <a:ext cx="8715375" cy="5200327"/>
          </a:xfrm>
        </p:spPr>
        <p:txBody>
          <a:bodyPr anchor="ctr"/>
          <a:lstStyle/>
          <a:p>
            <a:pPr>
              <a:spcBef>
                <a:spcPct val="0"/>
              </a:spcBef>
              <a:buFont typeface="Symbol" panose="05050102010706020507" pitchFamily="18" charset="2"/>
              <a:buNone/>
            </a:pPr>
            <a:endParaRPr lang="ru-RU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2" y="1285877"/>
            <a:ext cx="3000375" cy="7858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86188" y="1285875"/>
            <a:ext cx="4786312" cy="12144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50" y="2643188"/>
            <a:ext cx="25717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500063" y="1428750"/>
            <a:ext cx="285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86190" y="1357315"/>
            <a:ext cx="4643437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Раскрывают назначение ОП ДО</a:t>
            </a:r>
          </a:p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и особенности ОП, содержание разделов (целевого, содержательного и организационного)</a:t>
            </a: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357190" y="2714625"/>
            <a:ext cx="2435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AutoNum type="arabicPeriod"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40" y="3643315"/>
            <a:ext cx="3000375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142875" y="3786190"/>
            <a:ext cx="28575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цели, задачи, принципы ФОП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планируемые результаты освоения ФОП в разные периоды детства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50" y="2643188"/>
            <a:ext cx="31432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Содержательный раздел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14690" y="3643315"/>
            <a:ext cx="3214687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и содержание образовательной деятельности по образовательным областям во всех возрастных группах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и задачи КРР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воспитания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иные материалы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00813" y="2643188"/>
            <a:ext cx="2500312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Организационный раздел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72252" y="3643315"/>
            <a:ext cx="2500313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400" name="TextBox 17"/>
          <p:cNvSpPr txBox="1">
            <a:spLocks noChangeArrowheads="1"/>
          </p:cNvSpPr>
          <p:nvPr/>
        </p:nvSpPr>
        <p:spPr bwMode="auto">
          <a:xfrm>
            <a:off x="6572252" y="3714750"/>
            <a:ext cx="2500313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психолого-педагогические, кадровые условия, МТО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режим дня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перечень произведений искусства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календарный план воспитательной работы</a:t>
            </a: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61787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577977" y="687390"/>
            <a:ext cx="5554663" cy="320601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  <a:defRPr/>
            </a:pPr>
            <a:r>
              <a:rPr lang="ru-RU" sz="20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ДО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</a:p>
        </p:txBody>
      </p:sp>
      <p:sp>
        <p:nvSpPr>
          <p:cNvPr id="17411" name="object 3"/>
          <p:cNvSpPr>
            <a:spLocks/>
          </p:cNvSpPr>
          <p:nvPr/>
        </p:nvSpPr>
        <p:spPr bwMode="auto">
          <a:xfrm>
            <a:off x="1098550" y="1441450"/>
            <a:ext cx="3429000" cy="1066800"/>
          </a:xfrm>
          <a:custGeom>
            <a:avLst/>
            <a:gdLst>
              <a:gd name="T0" fmla="*/ 6408420 w 6408420"/>
              <a:gd name="T1" fmla="*/ 0 h 1066800"/>
              <a:gd name="T2" fmla="*/ 0 w 6408420"/>
              <a:gd name="T3" fmla="*/ 0 h 1066800"/>
              <a:gd name="T4" fmla="*/ 0 w 6408420"/>
              <a:gd name="T5" fmla="*/ 1066800 h 1066800"/>
              <a:gd name="T6" fmla="*/ 6408420 w 6408420"/>
              <a:gd name="T7" fmla="*/ 1066800 h 1066800"/>
              <a:gd name="T8" fmla="*/ 6408420 w 640842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8420" h="1066800">
                <a:moveTo>
                  <a:pt x="6408420" y="0"/>
                </a:moveTo>
                <a:lnTo>
                  <a:pt x="0" y="0"/>
                </a:lnTo>
                <a:lnTo>
                  <a:pt x="0" y="1066800"/>
                </a:lnTo>
                <a:lnTo>
                  <a:pt x="6408420" y="1066800"/>
                </a:lnTo>
                <a:lnTo>
                  <a:pt x="640842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2" name="object 5"/>
          <p:cNvSpPr>
            <a:spLocks/>
          </p:cNvSpPr>
          <p:nvPr/>
        </p:nvSpPr>
        <p:spPr bwMode="auto">
          <a:xfrm>
            <a:off x="1111250" y="2760663"/>
            <a:ext cx="2781300" cy="1066800"/>
          </a:xfrm>
          <a:custGeom>
            <a:avLst/>
            <a:gdLst>
              <a:gd name="T0" fmla="*/ 6336792 w 6337300"/>
              <a:gd name="T1" fmla="*/ 0 h 1066800"/>
              <a:gd name="T2" fmla="*/ 0 w 6337300"/>
              <a:gd name="T3" fmla="*/ 0 h 1066800"/>
              <a:gd name="T4" fmla="*/ 0 w 6337300"/>
              <a:gd name="T5" fmla="*/ 1066800 h 1066800"/>
              <a:gd name="T6" fmla="*/ 6336792 w 6337300"/>
              <a:gd name="T7" fmla="*/ 1066800 h 1066800"/>
              <a:gd name="T8" fmla="*/ 6336792 w 633730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37300" h="1066800">
                <a:moveTo>
                  <a:pt x="6336792" y="0"/>
                </a:moveTo>
                <a:lnTo>
                  <a:pt x="0" y="0"/>
                </a:lnTo>
                <a:lnTo>
                  <a:pt x="0" y="1066800"/>
                </a:lnTo>
                <a:lnTo>
                  <a:pt x="6336792" y="1066800"/>
                </a:lnTo>
                <a:lnTo>
                  <a:pt x="6336792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3" name="object 7"/>
          <p:cNvSpPr>
            <a:spLocks/>
          </p:cNvSpPr>
          <p:nvPr/>
        </p:nvSpPr>
        <p:spPr bwMode="auto">
          <a:xfrm>
            <a:off x="306390" y="1657350"/>
            <a:ext cx="733425" cy="636588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4" name="object 8"/>
          <p:cNvSpPr>
            <a:spLocks/>
          </p:cNvSpPr>
          <p:nvPr/>
        </p:nvSpPr>
        <p:spPr bwMode="auto">
          <a:xfrm>
            <a:off x="339727" y="2960688"/>
            <a:ext cx="735013" cy="665162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4"/>
          <p:cNvSpPr txBox="1"/>
          <p:nvPr/>
        </p:nvSpPr>
        <p:spPr>
          <a:xfrm>
            <a:off x="1271590" y="1600200"/>
            <a:ext cx="3024187" cy="75088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1230315" y="3017840"/>
            <a:ext cx="2484437" cy="3825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10140" y="1236663"/>
            <a:ext cx="3933825" cy="147796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рабочая программа воспитания,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примерный  режим и распорядок дня дошкольных групп,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календарный план  воспитательной работы. </a:t>
            </a:r>
          </a:p>
        </p:txBody>
      </p:sp>
      <p:sp>
        <p:nvSpPr>
          <p:cNvPr id="17418" name="object 7"/>
          <p:cNvSpPr>
            <a:spLocks/>
          </p:cNvSpPr>
          <p:nvPr/>
        </p:nvSpPr>
        <p:spPr bwMode="auto">
          <a:xfrm>
            <a:off x="4556125" y="1890715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9" name="object 7"/>
          <p:cNvSpPr>
            <a:spLocks/>
          </p:cNvSpPr>
          <p:nvPr/>
        </p:nvSpPr>
        <p:spPr bwMode="auto">
          <a:xfrm>
            <a:off x="3965575" y="3190877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384675" y="2855913"/>
            <a:ext cx="4459288" cy="120015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планируемые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едагогическая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диагностика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достижения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планируемых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результатов,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411413" y="4075115"/>
            <a:ext cx="6445250" cy="230822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з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адачи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содержание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образования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(обучения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воспитания)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образовательным областям,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ариативные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формы,</a:t>
            </a:r>
            <a:r>
              <a:rPr lang="ru-RU" spc="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способы,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методы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собенности образовательной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деятельности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разных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видов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и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культурных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практик,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с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пособы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направления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поддержки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детской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инициативы,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особенности взаимодействия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педагогического коллектива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семьями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обучающихся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7422" name="object 7"/>
          <p:cNvSpPr>
            <a:spLocks/>
          </p:cNvSpPr>
          <p:nvPr/>
        </p:nvSpPr>
        <p:spPr bwMode="auto">
          <a:xfrm rot="1687830">
            <a:off x="3633788" y="3848102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929045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 txBox="1">
            <a:spLocks noChangeArrowheads="1"/>
          </p:cNvSpPr>
          <p:nvPr/>
        </p:nvSpPr>
        <p:spPr bwMode="auto">
          <a:xfrm>
            <a:off x="1187626" y="1916834"/>
            <a:ext cx="7408863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обучения и воспитания –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области:</a:t>
            </a:r>
            <a:endParaRPr lang="ru-RU" alt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«Социально – коммуникативное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«Познавательное развитие» 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«Речевое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«Художественно – эстетическое развитие»</a:t>
            </a:r>
          </a:p>
        </p:txBody>
      </p:sp>
    </p:spTree>
    <p:extLst>
      <p:ext uri="{BB962C8B-B14F-4D97-AF65-F5344CB8AC3E}">
        <p14:creationId xmlns="" xmlns:p14="http://schemas.microsoft.com/office/powerpoint/2010/main" val="7719428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51</TotalTime>
  <Words>1474</Words>
  <Application>Microsoft Office PowerPoint</Application>
  <PresentationFormat>Экран (4:3)</PresentationFormat>
  <Paragraphs>158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Легкий дым</vt:lpstr>
      <vt:lpstr>Краткая презентация  образовательной программы дошкольного образовательного учреждения (ОП ДО)</vt:lpstr>
      <vt:lpstr>Слайд 2</vt:lpstr>
      <vt:lpstr>Слайд 3</vt:lpstr>
      <vt:lpstr>Слайд 4</vt:lpstr>
      <vt:lpstr>Слайд 5</vt:lpstr>
      <vt:lpstr>Слайд 6</vt:lpstr>
      <vt:lpstr>Структура ОП ДО</vt:lpstr>
      <vt:lpstr>Слайд 8</vt:lpstr>
      <vt:lpstr>Слайд 9</vt:lpstr>
      <vt:lpstr>Слайд 10</vt:lpstr>
      <vt:lpstr>Слайд 11</vt:lpstr>
      <vt:lpstr>Специфика контингента воспитанников ДОУ </vt:lpstr>
      <vt:lpstr>Слайд 13</vt:lpstr>
      <vt:lpstr>        Формы работы по взаимодействию с родителями</vt:lpstr>
      <vt:lpstr>Слайд 15</vt:lpstr>
      <vt:lpstr>Слайд 16</vt:lpstr>
      <vt:lpstr>Слайд 17</vt:lpstr>
      <vt:lpstr>Слайд 18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 образовательной программы дошкольного образовательного учреждения (ОП ДО)</dc:title>
  <dc:creator>User</dc:creator>
  <cp:lastModifiedBy>Admin</cp:lastModifiedBy>
  <cp:revision>10</cp:revision>
  <dcterms:created xsi:type="dcterms:W3CDTF">2023-08-02T09:43:03Z</dcterms:created>
  <dcterms:modified xsi:type="dcterms:W3CDTF">2023-10-06T07:09:54Z</dcterms:modified>
</cp:coreProperties>
</file>